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4" r:id="rId2"/>
    <p:sldId id="272" r:id="rId3"/>
    <p:sldId id="321" r:id="rId4"/>
    <p:sldId id="322" r:id="rId5"/>
    <p:sldId id="323" r:id="rId6"/>
    <p:sldId id="324" r:id="rId7"/>
    <p:sldId id="261" r:id="rId8"/>
    <p:sldId id="265" r:id="rId9"/>
    <p:sldId id="277" r:id="rId10"/>
    <p:sldId id="311" r:id="rId11"/>
    <p:sldId id="312" r:id="rId12"/>
    <p:sldId id="327" r:id="rId13"/>
    <p:sldId id="328" r:id="rId14"/>
    <p:sldId id="260" r:id="rId15"/>
    <p:sldId id="333" r:id="rId16"/>
    <p:sldId id="335" r:id="rId17"/>
    <p:sldId id="334" r:id="rId18"/>
    <p:sldId id="332" r:id="rId19"/>
    <p:sldId id="336" r:id="rId20"/>
    <p:sldId id="259" r:id="rId21"/>
    <p:sldId id="296" r:id="rId22"/>
    <p:sldId id="297" r:id="rId23"/>
    <p:sldId id="298" r:id="rId24"/>
    <p:sldId id="339" r:id="rId25"/>
    <p:sldId id="262" r:id="rId26"/>
    <p:sldId id="300" r:id="rId27"/>
    <p:sldId id="315" r:id="rId28"/>
    <p:sldId id="316" r:id="rId29"/>
    <p:sldId id="263" r:id="rId30"/>
    <p:sldId id="305" r:id="rId31"/>
    <p:sldId id="317" r:id="rId32"/>
    <p:sldId id="337" r:id="rId33"/>
    <p:sldId id="338" r:id="rId34"/>
    <p:sldId id="256" r:id="rId35"/>
    <p:sldId id="341" r:id="rId36"/>
    <p:sldId id="342" r:id="rId37"/>
    <p:sldId id="308" r:id="rId38"/>
    <p:sldId id="319" r:id="rId39"/>
    <p:sldId id="340" r:id="rId40"/>
    <p:sldId id="343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8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90" y="5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198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3082-9068-407E-8ACD-8A0E2FE40988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82225-A430-4864-84E3-A56ABCAA62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68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2225-A430-4864-84E3-A56ABCAA629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52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6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60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9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3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87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54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3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88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32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3F51-117F-4F0F-B77F-35B4CCE70F3C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BB3D-0625-4A96-A88B-041C077A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5S0S1kexITk/VLAOo_iYsnI/AAAAAAAAD2s/N5oUU7aDUAI/s1600/New-Church-of-Scotland-RGB-Logo+(1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0" t="695" r="-136850" b="1580"/>
          <a:stretch/>
        </p:blipFill>
        <p:spPr bwMode="auto">
          <a:xfrm>
            <a:off x="3952879" y="-497362"/>
            <a:ext cx="9172286" cy="51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354291" y="4128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91055" y="876266"/>
            <a:ext cx="365516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dirty="0">
                <a:latin typeface="Arial Narrow" panose="020B0606020202030204" pitchFamily="34" charset="0"/>
              </a:rPr>
              <a:t>e </a:t>
            </a:r>
          </a:p>
          <a:p>
            <a:pPr algn="ctr"/>
            <a:endParaRPr lang="pt-BR" sz="6000" dirty="0">
              <a:latin typeface="Arial Narrow" panose="020B0606020202030204" pitchFamily="34" charset="0"/>
            </a:endParaRPr>
          </a:p>
          <a:p>
            <a:pPr algn="ctr"/>
            <a:r>
              <a:rPr lang="pt-BR" sz="6000" dirty="0">
                <a:latin typeface="Arial Narrow" panose="020B0606020202030204" pitchFamily="34" charset="0"/>
              </a:rPr>
              <a:t>seus</a:t>
            </a:r>
          </a:p>
          <a:p>
            <a:pPr algn="ctr"/>
            <a:endParaRPr lang="pt-BR" sz="6000" dirty="0">
              <a:latin typeface="Arial Narrow" panose="020B0606020202030204" pitchFamily="34" charset="0"/>
            </a:endParaRPr>
          </a:p>
          <a:p>
            <a:pPr algn="ctr"/>
            <a:r>
              <a:rPr lang="pt-BR" sz="6000" dirty="0">
                <a:latin typeface="Arial Narrow" panose="020B0606020202030204" pitchFamily="34" charset="0"/>
              </a:rPr>
              <a:t> significados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9579" y="1042522"/>
            <a:ext cx="376417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dirty="0">
                <a:latin typeface="Arial Narrow" panose="020B0606020202030204" pitchFamily="34" charset="0"/>
              </a:rPr>
              <a:t>Conhecendo</a:t>
            </a:r>
          </a:p>
          <a:p>
            <a:pPr algn="ctr"/>
            <a:r>
              <a:rPr lang="pt-BR" sz="6000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pt-BR" sz="6000" dirty="0">
                <a:latin typeface="Arial Narrow" panose="020B0606020202030204" pitchFamily="34" charset="0"/>
              </a:rPr>
              <a:t>nossa</a:t>
            </a:r>
          </a:p>
          <a:p>
            <a:pPr algn="ctr"/>
            <a:endParaRPr lang="pt-BR" sz="6000" dirty="0">
              <a:latin typeface="Arial Narrow" panose="020B0606020202030204" pitchFamily="34" charset="0"/>
            </a:endParaRPr>
          </a:p>
          <a:p>
            <a:pPr algn="ctr"/>
            <a:r>
              <a:rPr lang="pt-BR" sz="6000" dirty="0">
                <a:latin typeface="Arial Narrow" panose="020B0606020202030204" pitchFamily="34" charset="0"/>
              </a:rPr>
              <a:t>logomarca</a:t>
            </a:r>
          </a:p>
        </p:txBody>
      </p:sp>
      <p:pic>
        <p:nvPicPr>
          <p:cNvPr id="8" name="Picture 2" descr="Resultado de imagem para LOGO ip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23" y="143198"/>
            <a:ext cx="4059959" cy="6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2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46073" y="1077523"/>
            <a:ext cx="72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Bíblia</a:t>
            </a:r>
            <a:r>
              <a:rPr lang="pt-BR" sz="2000" dirty="0">
                <a:latin typeface="Arial Narrow" panose="020B0606020202030204" pitchFamily="34" charset="0"/>
              </a:rPr>
              <a:t>, a Palavra de Deus, é o </a:t>
            </a:r>
            <a:r>
              <a:rPr lang="pt-BR" sz="2000" u="sng" dirty="0">
                <a:latin typeface="Arial Narrow" panose="020B0606020202030204" pitchFamily="34" charset="0"/>
              </a:rPr>
              <a:t>centro do culto </a:t>
            </a:r>
            <a:r>
              <a:rPr lang="pt-BR" sz="2000" dirty="0">
                <a:latin typeface="Arial Narrow" panose="020B0606020202030204" pitchFamily="34" charset="0"/>
              </a:rPr>
              <a:t>e a </a:t>
            </a:r>
            <a:r>
              <a:rPr lang="pt-BR" sz="2000" u="sng" dirty="0">
                <a:latin typeface="Arial Narrow" panose="020B0606020202030204" pitchFamily="34" charset="0"/>
              </a:rPr>
              <a:t>base da Igreja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46073" y="1741978"/>
            <a:ext cx="67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O que faz a igreja ser igreja é a pregação da palavra. </a:t>
            </a:r>
            <a:r>
              <a:rPr lang="pt-BR" sz="2000" dirty="0">
                <a:latin typeface="Arial Narrow" panose="020B0606020202030204" pitchFamily="34" charset="0"/>
              </a:rPr>
              <a:t>(João Calvino) 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048" r="72139" b="76109"/>
          <a:stretch/>
        </p:blipFill>
        <p:spPr bwMode="auto">
          <a:xfrm>
            <a:off x="0" y="900545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46073" y="2340640"/>
            <a:ext cx="699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Pai, santifica-os na verdade; a Tua Palavra é a Verdade (João 17.17)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6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46073" y="1077523"/>
            <a:ext cx="72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Bíblia</a:t>
            </a:r>
            <a:r>
              <a:rPr lang="pt-BR" sz="2000" dirty="0">
                <a:latin typeface="Arial Narrow" panose="020B0606020202030204" pitchFamily="34" charset="0"/>
              </a:rPr>
              <a:t>, a Palavra de Deus, é o </a:t>
            </a:r>
            <a:r>
              <a:rPr lang="pt-BR" sz="2000" u="sng" dirty="0">
                <a:latin typeface="Arial Narrow" panose="020B0606020202030204" pitchFamily="34" charset="0"/>
              </a:rPr>
              <a:t>centro do culto </a:t>
            </a:r>
            <a:r>
              <a:rPr lang="pt-BR" sz="2000" dirty="0">
                <a:latin typeface="Arial Narrow" panose="020B0606020202030204" pitchFamily="34" charset="0"/>
              </a:rPr>
              <a:t>e a </a:t>
            </a:r>
            <a:r>
              <a:rPr lang="pt-BR" sz="2000" u="sng" dirty="0">
                <a:latin typeface="Arial Narrow" panose="020B0606020202030204" pitchFamily="34" charset="0"/>
              </a:rPr>
              <a:t>base da Igreja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46073" y="1741978"/>
            <a:ext cx="67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O que faz a igreja ser igreja é a pregação da palavra. </a:t>
            </a:r>
            <a:r>
              <a:rPr lang="pt-BR" sz="2000" dirty="0">
                <a:latin typeface="Arial Narrow" panose="020B0606020202030204" pitchFamily="34" charset="0"/>
              </a:rPr>
              <a:t>(João Calvino) 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048" r="72139" b="76109"/>
          <a:stretch/>
        </p:blipFill>
        <p:spPr bwMode="auto">
          <a:xfrm>
            <a:off x="0" y="900545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46073" y="2340640"/>
            <a:ext cx="699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Pai, santifica-os na verdade; a Tua Palavra é a Verdade (João 17.17)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46073" y="3005095"/>
            <a:ext cx="699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A edificação da Igreja se faz apenas pela pregação da Palavra no poder do Espírito.                                                                                   </a:t>
            </a:r>
            <a:r>
              <a:rPr lang="pt-BR" sz="2000" dirty="0">
                <a:latin typeface="Arial Narrow" panose="020B0606020202030204" pitchFamily="34" charset="0"/>
              </a:rPr>
              <a:t> (Calvino)</a:t>
            </a:r>
          </a:p>
        </p:txBody>
      </p:sp>
    </p:spTree>
    <p:extLst>
      <p:ext uri="{BB962C8B-B14F-4D97-AF65-F5344CB8AC3E}">
        <p14:creationId xmlns:p14="http://schemas.microsoft.com/office/powerpoint/2010/main" val="274890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46073" y="1077523"/>
            <a:ext cx="72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Bíblia</a:t>
            </a:r>
            <a:r>
              <a:rPr lang="pt-BR" sz="2000" dirty="0">
                <a:latin typeface="Arial Narrow" panose="020B0606020202030204" pitchFamily="34" charset="0"/>
              </a:rPr>
              <a:t>, a Palavra de Deus, é o </a:t>
            </a:r>
            <a:r>
              <a:rPr lang="pt-BR" sz="2000" u="sng" dirty="0">
                <a:latin typeface="Arial Narrow" panose="020B0606020202030204" pitchFamily="34" charset="0"/>
              </a:rPr>
              <a:t>centro do culto </a:t>
            </a:r>
            <a:r>
              <a:rPr lang="pt-BR" sz="2000" dirty="0">
                <a:latin typeface="Arial Narrow" panose="020B0606020202030204" pitchFamily="34" charset="0"/>
              </a:rPr>
              <a:t>e a </a:t>
            </a:r>
            <a:r>
              <a:rPr lang="pt-BR" sz="2000" u="sng" dirty="0">
                <a:latin typeface="Arial Narrow" panose="020B0606020202030204" pitchFamily="34" charset="0"/>
              </a:rPr>
              <a:t>base da Igreja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46073" y="1741978"/>
            <a:ext cx="67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O que faz a igreja ser igreja é a pregação da palavra. </a:t>
            </a:r>
            <a:r>
              <a:rPr lang="pt-BR" sz="2000" dirty="0">
                <a:latin typeface="Arial Narrow" panose="020B0606020202030204" pitchFamily="34" charset="0"/>
              </a:rPr>
              <a:t>(João Calvino) 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048" r="72139" b="76109"/>
          <a:stretch/>
        </p:blipFill>
        <p:spPr bwMode="auto">
          <a:xfrm>
            <a:off x="0" y="900545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46073" y="2340640"/>
            <a:ext cx="699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Pai, santifica-os na verdade; a Tua Palavra é a Verdade (João 17.17)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46073" y="3005095"/>
            <a:ext cx="699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A edificação da Igreja se faz apenas pela pregação da Palavra no poder do Espírito.                                                                                   </a:t>
            </a:r>
            <a:r>
              <a:rPr lang="pt-BR" sz="2000" dirty="0">
                <a:latin typeface="Arial Narrow" panose="020B0606020202030204" pitchFamily="34" charset="0"/>
              </a:rPr>
              <a:t> (Calvino)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40708" y="4068429"/>
            <a:ext cx="68580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Toda Escritura é inspirada por Deus e útil para o ensino, para a repreensão, para a correção, para a educação na justiça, a fim de que o homem de Deus seja perfeito e perfeitamente habilitado para toda boa obra. (I </a:t>
            </a:r>
            <a:r>
              <a:rPr lang="pt-BR" sz="2000" dirty="0" err="1">
                <a:latin typeface="Arial Narrow" panose="020B0606020202030204" pitchFamily="34" charset="0"/>
              </a:rPr>
              <a:t>Tm</a:t>
            </a:r>
            <a:r>
              <a:rPr lang="pt-BR" sz="2000" dirty="0">
                <a:latin typeface="Arial Narrow" panose="020B0606020202030204" pitchFamily="34" charset="0"/>
              </a:rPr>
              <a:t> 3.16,17)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94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46073" y="1077523"/>
            <a:ext cx="72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Bíblia</a:t>
            </a:r>
            <a:r>
              <a:rPr lang="pt-BR" sz="2000" dirty="0">
                <a:latin typeface="Arial Narrow" panose="020B0606020202030204" pitchFamily="34" charset="0"/>
              </a:rPr>
              <a:t>, a Palavra de Deus, é o </a:t>
            </a:r>
            <a:r>
              <a:rPr lang="pt-BR" sz="2000" u="sng" dirty="0">
                <a:latin typeface="Arial Narrow" panose="020B0606020202030204" pitchFamily="34" charset="0"/>
              </a:rPr>
              <a:t>centro do culto </a:t>
            </a:r>
            <a:r>
              <a:rPr lang="pt-BR" sz="2000" dirty="0">
                <a:latin typeface="Arial Narrow" panose="020B0606020202030204" pitchFamily="34" charset="0"/>
              </a:rPr>
              <a:t>e a </a:t>
            </a:r>
            <a:r>
              <a:rPr lang="pt-BR" sz="2000" u="sng" dirty="0">
                <a:latin typeface="Arial Narrow" panose="020B0606020202030204" pitchFamily="34" charset="0"/>
              </a:rPr>
              <a:t>base da Igreja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46073" y="1741978"/>
            <a:ext cx="67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O que faz a igreja ser igreja é a pregação da palavra. </a:t>
            </a:r>
            <a:r>
              <a:rPr lang="pt-BR" sz="2000" dirty="0">
                <a:latin typeface="Arial Narrow" panose="020B0606020202030204" pitchFamily="34" charset="0"/>
              </a:rPr>
              <a:t>(João Calvino) 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048" r="72139" b="76109"/>
          <a:stretch/>
        </p:blipFill>
        <p:spPr bwMode="auto">
          <a:xfrm>
            <a:off x="0" y="900545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46073" y="2340640"/>
            <a:ext cx="699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Pai, santifica-os na verdade; a Tua Palavra é a Verdade (João 17.17)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46073" y="3005095"/>
            <a:ext cx="699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A edificação da Igreja se faz apenas pela pregação da Palavra no poder do Espírito.                                                                                   </a:t>
            </a:r>
            <a:r>
              <a:rPr lang="pt-BR" sz="2000" dirty="0">
                <a:latin typeface="Arial Narrow" panose="020B0606020202030204" pitchFamily="34" charset="0"/>
              </a:rPr>
              <a:t> (Calvino)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40708" y="4068429"/>
            <a:ext cx="68580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Toda Escritura é inspirada por Deus e útil para o ensino, para a repreensão, para a correção, para a educação na justiça, a fim de que o homem de Deus seja perfeito e perfeitamente habilitado para toda boa obra. (I </a:t>
            </a:r>
            <a:r>
              <a:rPr lang="pt-BR" sz="2000" dirty="0" err="1">
                <a:latin typeface="Arial Narrow" panose="020B0606020202030204" pitchFamily="34" charset="0"/>
              </a:rPr>
              <a:t>Tm</a:t>
            </a:r>
            <a:r>
              <a:rPr lang="pt-BR" sz="2000" dirty="0">
                <a:latin typeface="Arial Narrow" panose="020B0606020202030204" pitchFamily="34" charset="0"/>
              </a:rPr>
              <a:t> 3.16,17)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66967" y="5555672"/>
            <a:ext cx="7172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 cor </a:t>
            </a:r>
            <a:r>
              <a:rPr lang="pt-BR" sz="2000" b="1" dirty="0">
                <a:latin typeface="Arial Narrow" panose="020B0606020202030204" pitchFamily="34" charset="0"/>
              </a:rPr>
              <a:t> branca</a:t>
            </a:r>
            <a:r>
              <a:rPr lang="pt-BR" sz="2000" dirty="0">
                <a:latin typeface="Arial Narrow" panose="020B0606020202030204" pitchFamily="34" charset="0"/>
              </a:rPr>
              <a:t>, indica a pureza da Palavra de Deus; o</a:t>
            </a:r>
            <a:r>
              <a:rPr lang="pt-BR" sz="2000" b="1" dirty="0">
                <a:latin typeface="Arial Narrow" panose="020B0606020202030204" pitchFamily="34" charset="0"/>
              </a:rPr>
              <a:t> amarelo-ouro</a:t>
            </a:r>
            <a:r>
              <a:rPr lang="pt-BR" sz="2000" dirty="0">
                <a:latin typeface="Arial Narrow" panose="020B0606020202030204" pitchFamily="34" charset="0"/>
              </a:rPr>
              <a:t>, sua preciosidade, seu valor</a:t>
            </a:r>
            <a:br>
              <a:rPr lang="pt-BR" sz="2000" dirty="0">
                <a:latin typeface="Arial Narrow" panose="020B0606020202030204" pitchFamily="34" charset="0"/>
              </a:rPr>
            </a:b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3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6" t="1797" r="17723" b="75441"/>
          <a:stretch/>
        </p:blipFill>
        <p:spPr bwMode="auto">
          <a:xfrm>
            <a:off x="3214254" y="429490"/>
            <a:ext cx="5569527" cy="6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15692" y="544874"/>
            <a:ext cx="770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Sarça Ardente</a:t>
            </a:r>
            <a:r>
              <a:rPr lang="pt-BR" sz="2000" dirty="0">
                <a:latin typeface="Arial Narrow" panose="020B0606020202030204" pitchFamily="34" charset="0"/>
              </a:rPr>
              <a:t>, representa a vocação, o chamado à missão da Igreja.</a:t>
            </a:r>
          </a:p>
        </p:txBody>
      </p:sp>
      <p:pic>
        <p:nvPicPr>
          <p:cNvPr id="8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1797" r="19659" b="75986"/>
          <a:stretch/>
        </p:blipFill>
        <p:spPr bwMode="auto">
          <a:xfrm>
            <a:off x="0" y="944984"/>
            <a:ext cx="4096871" cy="56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15692" y="544874"/>
            <a:ext cx="770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Sarça Ardente</a:t>
            </a:r>
            <a:r>
              <a:rPr lang="pt-BR" sz="2000" dirty="0">
                <a:latin typeface="Arial Narrow" panose="020B0606020202030204" pitchFamily="34" charset="0"/>
              </a:rPr>
              <a:t>, representa a vocação, o chamado à missão da Igreja.</a:t>
            </a:r>
          </a:p>
        </p:txBody>
      </p:sp>
      <p:pic>
        <p:nvPicPr>
          <p:cNvPr id="8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1797" r="19659" b="75986"/>
          <a:stretch/>
        </p:blipFill>
        <p:spPr bwMode="auto">
          <a:xfrm>
            <a:off x="0" y="944984"/>
            <a:ext cx="4096871" cy="56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096872" y="1061034"/>
            <a:ext cx="798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Remete-nos ao chamado de Moisés em Êxodo 3, quando o S</a:t>
            </a:r>
            <a:r>
              <a:rPr lang="pt-BR" dirty="0">
                <a:latin typeface="Arial Narrow" panose="020B0606020202030204" pitchFamily="34" charset="0"/>
              </a:rPr>
              <a:t>ENHOR</a:t>
            </a:r>
            <a:r>
              <a:rPr lang="pt-BR" sz="2000" dirty="0">
                <a:latin typeface="Arial Narrow" panose="020B0606020202030204" pitchFamily="34" charset="0"/>
              </a:rPr>
              <a:t> o vocaciona para libertar o povo de Deus da escravidão. </a:t>
            </a:r>
          </a:p>
          <a:p>
            <a:pPr algn="just"/>
            <a:r>
              <a:rPr lang="pt-BR" sz="2000" dirty="0">
                <a:latin typeface="Arial Narrow" panose="020B0606020202030204" pitchFamily="34" charset="0"/>
              </a:rPr>
              <a:t>Da mesma forma, o S</a:t>
            </a:r>
            <a:r>
              <a:rPr lang="pt-BR" dirty="0">
                <a:latin typeface="Arial Narrow" panose="020B0606020202030204" pitchFamily="34" charset="0"/>
              </a:rPr>
              <a:t>ENHOR</a:t>
            </a:r>
            <a:r>
              <a:rPr lang="pt-BR" sz="2000" dirty="0">
                <a:latin typeface="Arial Narrow" panose="020B0606020202030204" pitchFamily="34" charset="0"/>
              </a:rPr>
              <a:t> nos vocaciona, como igreja, para chamar os cativos à liberdade em Cristo Jesus.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7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15692" y="544874"/>
            <a:ext cx="770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Sarça Ardente</a:t>
            </a:r>
            <a:r>
              <a:rPr lang="pt-BR" sz="2000" dirty="0">
                <a:latin typeface="Arial Narrow" panose="020B0606020202030204" pitchFamily="34" charset="0"/>
              </a:rPr>
              <a:t>, representa a vocação, o chamado à missão da Igreja.</a:t>
            </a:r>
          </a:p>
        </p:txBody>
      </p:sp>
      <p:pic>
        <p:nvPicPr>
          <p:cNvPr id="8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1797" r="19659" b="75986"/>
          <a:stretch/>
        </p:blipFill>
        <p:spPr bwMode="auto">
          <a:xfrm>
            <a:off x="0" y="944984"/>
            <a:ext cx="4096871" cy="56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096872" y="1061034"/>
            <a:ext cx="798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Remete-nos ao chamado de Moisés em Êxodo 3, quando o S</a:t>
            </a:r>
            <a:r>
              <a:rPr lang="pt-BR" dirty="0">
                <a:latin typeface="Arial Narrow" panose="020B0606020202030204" pitchFamily="34" charset="0"/>
              </a:rPr>
              <a:t>ENHOR</a:t>
            </a:r>
            <a:r>
              <a:rPr lang="pt-BR" sz="2000" dirty="0">
                <a:latin typeface="Arial Narrow" panose="020B0606020202030204" pitchFamily="34" charset="0"/>
              </a:rPr>
              <a:t> o vocaciona para libertar o povo de Deus da escravidão. </a:t>
            </a:r>
          </a:p>
          <a:p>
            <a:pPr algn="just"/>
            <a:r>
              <a:rPr lang="pt-BR" sz="2000" dirty="0">
                <a:latin typeface="Arial Narrow" panose="020B0606020202030204" pitchFamily="34" charset="0"/>
              </a:rPr>
              <a:t>Da mesma forma, o S</a:t>
            </a:r>
            <a:r>
              <a:rPr lang="pt-BR" dirty="0">
                <a:latin typeface="Arial Narrow" panose="020B0606020202030204" pitchFamily="34" charset="0"/>
              </a:rPr>
              <a:t>ENHOR</a:t>
            </a:r>
            <a:r>
              <a:rPr lang="pt-BR" sz="2000" dirty="0">
                <a:latin typeface="Arial Narrow" panose="020B0606020202030204" pitchFamily="34" charset="0"/>
              </a:rPr>
              <a:t> nos vocaciona, como igreja, para chamar os cativos à liberdade em Cristo Jesus.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96871" y="2521153"/>
            <a:ext cx="624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Antigo símbolo usado pelas Igrejas Reformadas. 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96871" y="3156150"/>
            <a:ext cx="7893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Usada pela primeira vez pelo huguenotes em 1583, em seu 12º sínodo nacional, na França. O lema então adotado, "</a:t>
            </a:r>
            <a:r>
              <a:rPr lang="pt-BR" sz="2000" dirty="0" err="1">
                <a:latin typeface="Arial Narrow" panose="020B0606020202030204" pitchFamily="34" charset="0"/>
              </a:rPr>
              <a:t>Flagor</a:t>
            </a:r>
            <a:r>
              <a:rPr lang="pt-BR" sz="2000" dirty="0">
                <a:latin typeface="Arial Narrow" panose="020B0606020202030204" pitchFamily="34" charset="0"/>
              </a:rPr>
              <a:t> non </a:t>
            </a:r>
            <a:r>
              <a:rPr lang="pt-BR" sz="2000" dirty="0" err="1">
                <a:latin typeface="Arial Narrow" panose="020B0606020202030204" pitchFamily="34" charset="0"/>
              </a:rPr>
              <a:t>consumor</a:t>
            </a:r>
            <a:r>
              <a:rPr lang="pt-BR" sz="2000" dirty="0">
                <a:latin typeface="Arial Narrow" panose="020B0606020202030204" pitchFamily="34" charset="0"/>
              </a:rPr>
              <a:t>" ("Sou queimado, mas não consumido") Uma referência à igreja sofredora que ainda assim sobrevive.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93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15692" y="544874"/>
            <a:ext cx="770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Sarça Ardente</a:t>
            </a:r>
            <a:r>
              <a:rPr lang="pt-BR" sz="2000" dirty="0">
                <a:latin typeface="Arial Narrow" panose="020B0606020202030204" pitchFamily="34" charset="0"/>
              </a:rPr>
              <a:t>, representa a vocação, o chamado à missão da Igreja.</a:t>
            </a:r>
          </a:p>
        </p:txBody>
      </p:sp>
      <p:pic>
        <p:nvPicPr>
          <p:cNvPr id="8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1797" r="19659" b="75986"/>
          <a:stretch/>
        </p:blipFill>
        <p:spPr bwMode="auto">
          <a:xfrm>
            <a:off x="0" y="944984"/>
            <a:ext cx="4096871" cy="56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096872" y="1061034"/>
            <a:ext cx="798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Remete-nos ao chamado de Moisés em Êxodo 3, quando o S</a:t>
            </a:r>
            <a:r>
              <a:rPr lang="pt-BR" dirty="0">
                <a:latin typeface="Arial Narrow" panose="020B0606020202030204" pitchFamily="34" charset="0"/>
              </a:rPr>
              <a:t>ENHOR</a:t>
            </a:r>
            <a:r>
              <a:rPr lang="pt-BR" sz="2000" dirty="0">
                <a:latin typeface="Arial Narrow" panose="020B0606020202030204" pitchFamily="34" charset="0"/>
              </a:rPr>
              <a:t> o vocaciona para libertar o povo de Deus da escravidão. </a:t>
            </a:r>
          </a:p>
          <a:p>
            <a:pPr algn="just"/>
            <a:r>
              <a:rPr lang="pt-BR" sz="2000" dirty="0">
                <a:latin typeface="Arial Narrow" panose="020B0606020202030204" pitchFamily="34" charset="0"/>
              </a:rPr>
              <a:t>Da mesma forma, o S</a:t>
            </a:r>
            <a:r>
              <a:rPr lang="pt-BR" dirty="0">
                <a:latin typeface="Arial Narrow" panose="020B0606020202030204" pitchFamily="34" charset="0"/>
              </a:rPr>
              <a:t>ENHOR</a:t>
            </a:r>
            <a:r>
              <a:rPr lang="pt-BR" sz="2000" dirty="0">
                <a:latin typeface="Arial Narrow" panose="020B0606020202030204" pitchFamily="34" charset="0"/>
              </a:rPr>
              <a:t> nos vocaciona, como igreja, para chamar os cativos à liberdade em Cristo Jesus.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96871" y="2521153"/>
            <a:ext cx="624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Antigo símbolo usado pelas Igrejas Reformadas. 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96871" y="3156150"/>
            <a:ext cx="7893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Usada pela primeira vez pelo huguenotes em 1583, em seu 12º sínodo nacional, na França. O lema então adotado, "</a:t>
            </a:r>
            <a:r>
              <a:rPr lang="pt-BR" sz="2000" dirty="0" err="1">
                <a:latin typeface="Arial Narrow" panose="020B0606020202030204" pitchFamily="34" charset="0"/>
              </a:rPr>
              <a:t>Flagor</a:t>
            </a:r>
            <a:r>
              <a:rPr lang="pt-BR" sz="2000" dirty="0">
                <a:latin typeface="Arial Narrow" panose="020B0606020202030204" pitchFamily="34" charset="0"/>
              </a:rPr>
              <a:t> non </a:t>
            </a:r>
            <a:r>
              <a:rPr lang="pt-BR" sz="2000" dirty="0" err="1">
                <a:latin typeface="Arial Narrow" panose="020B0606020202030204" pitchFamily="34" charset="0"/>
              </a:rPr>
              <a:t>consumor</a:t>
            </a:r>
            <a:r>
              <a:rPr lang="pt-BR" sz="2000" dirty="0">
                <a:latin typeface="Arial Narrow" panose="020B0606020202030204" pitchFamily="34" charset="0"/>
              </a:rPr>
              <a:t>" ("Sou queimado, mas não consumido") Uma referência à igreja sofredora que ainda assim sobrevive. </a:t>
            </a:r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96871" y="4375430"/>
            <a:ext cx="5482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É o símbolo da IP da Escócia desde 1690, (com o lema "</a:t>
            </a:r>
            <a:r>
              <a:rPr lang="pt-BR" sz="2000" i="1" dirty="0">
                <a:latin typeface="Arial Narrow" panose="020B0606020202030204" pitchFamily="34" charset="0"/>
              </a:rPr>
              <a:t>Nec </a:t>
            </a:r>
            <a:r>
              <a:rPr lang="pt-BR" sz="2000" i="1" dirty="0" err="1">
                <a:latin typeface="Arial Narrow" panose="020B0606020202030204" pitchFamily="34" charset="0"/>
              </a:rPr>
              <a:t>tamen</a:t>
            </a:r>
            <a:r>
              <a:rPr lang="pt-BR" sz="2000" i="1" dirty="0">
                <a:latin typeface="Arial Narrow" panose="020B0606020202030204" pitchFamily="34" charset="0"/>
              </a:rPr>
              <a:t> </a:t>
            </a:r>
            <a:r>
              <a:rPr lang="pt-BR" sz="2000" i="1" dirty="0" err="1">
                <a:latin typeface="Arial Narrow" panose="020B0606020202030204" pitchFamily="34" charset="0"/>
              </a:rPr>
              <a:t>consum</a:t>
            </a:r>
            <a:r>
              <a:rPr lang="pt-BR" sz="2000" dirty="0" err="1">
                <a:latin typeface="Arial Narrow" panose="020B0606020202030204" pitchFamily="34" charset="0"/>
              </a:rPr>
              <a:t>e</a:t>
            </a:r>
            <a:r>
              <a:rPr lang="pt-BR" sz="2000" i="1" dirty="0" err="1">
                <a:latin typeface="Arial Narrow" panose="020B0606020202030204" pitchFamily="34" charset="0"/>
              </a:rPr>
              <a:t>batur</a:t>
            </a:r>
            <a:r>
              <a:rPr lang="pt-BR" sz="2000" dirty="0">
                <a:latin typeface="Arial Narrow" panose="020B0606020202030204" pitchFamily="34" charset="0"/>
              </a:rPr>
              <a:t>" - E não se consumia), da IP da Irlanda (com o lema "</a:t>
            </a:r>
            <a:r>
              <a:rPr lang="pt-BR" sz="2000" i="1" dirty="0" err="1">
                <a:latin typeface="Arial Narrow" panose="020B0606020202030204" pitchFamily="34" charset="0"/>
              </a:rPr>
              <a:t>Ardens</a:t>
            </a:r>
            <a:r>
              <a:rPr lang="pt-BR" sz="2000" i="1" dirty="0">
                <a:latin typeface="Arial Narrow" panose="020B0606020202030204" pitchFamily="34" charset="0"/>
              </a:rPr>
              <a:t> </a:t>
            </a:r>
            <a:r>
              <a:rPr lang="pt-BR" sz="2000" i="1" dirty="0" err="1">
                <a:latin typeface="Arial Narrow" panose="020B0606020202030204" pitchFamily="34" charset="0"/>
              </a:rPr>
              <a:t>sed</a:t>
            </a:r>
            <a:r>
              <a:rPr lang="pt-BR" sz="2000" i="1" dirty="0">
                <a:latin typeface="Arial Narrow" panose="020B0606020202030204" pitchFamily="34" charset="0"/>
              </a:rPr>
              <a:t> </a:t>
            </a:r>
            <a:r>
              <a:rPr lang="pt-BR" sz="2000" i="1" dirty="0" err="1">
                <a:latin typeface="Arial Narrow" panose="020B0606020202030204" pitchFamily="34" charset="0"/>
              </a:rPr>
              <a:t>virens</a:t>
            </a:r>
            <a:r>
              <a:rPr lang="pt-BR" sz="2000" dirty="0">
                <a:latin typeface="Arial Narrow" panose="020B0606020202030204" pitchFamily="34" charset="0"/>
              </a:rPr>
              <a:t>" - Queimando mas florescendo), da IP do Canadá, da Austrália, da Nova Zelândia, de Taiwan, de Singapura, da Malásia e outras.</a:t>
            </a:r>
          </a:p>
          <a:p>
            <a:endParaRPr lang="pt-BR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10" descr="http://2.bp.blogspot.com/-5S0S1kexITk/VLAOo_iYsnI/AAAAAAAAD2s/N5oUU7aDUAI/s1600/New-Church-of-Scotland-RGB-Logo%2B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37" y="4203290"/>
            <a:ext cx="2285999" cy="24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9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15692" y="544874"/>
            <a:ext cx="770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Sarça Ardente</a:t>
            </a:r>
            <a:r>
              <a:rPr lang="pt-BR" sz="2000" dirty="0">
                <a:latin typeface="Arial Narrow" panose="020B0606020202030204" pitchFamily="34" charset="0"/>
              </a:rPr>
              <a:t>, representa a vocação, o chamado à missão da Igreja.</a:t>
            </a:r>
          </a:p>
        </p:txBody>
      </p:sp>
      <p:pic>
        <p:nvPicPr>
          <p:cNvPr id="8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3" t="1797" r="19659" b="75986"/>
          <a:stretch/>
        </p:blipFill>
        <p:spPr bwMode="auto">
          <a:xfrm>
            <a:off x="0" y="944984"/>
            <a:ext cx="4096871" cy="56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51662" y="3084228"/>
            <a:ext cx="6816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A cor </a:t>
            </a:r>
            <a:r>
              <a:rPr lang="pt-BR" sz="2000" b="1" dirty="0">
                <a:latin typeface="Arial Narrow" panose="020B0606020202030204" pitchFamily="34" charset="0"/>
              </a:rPr>
              <a:t>vermelha</a:t>
            </a:r>
            <a:r>
              <a:rPr lang="pt-BR" sz="2000" dirty="0">
                <a:latin typeface="Arial Narrow" panose="020B0606020202030204" pitchFamily="34" charset="0"/>
              </a:rPr>
              <a:t>, na sarça em chamas, simboliza o sofrimento de Cristo e Seu sangue derramado;</a:t>
            </a:r>
          </a:p>
          <a:p>
            <a:pPr algn="just"/>
            <a:endParaRPr lang="pt-BR" sz="2000" dirty="0">
              <a:latin typeface="Arial Narrow" panose="020B0606020202030204" pitchFamily="34" charset="0"/>
            </a:endParaRPr>
          </a:p>
          <a:p>
            <a:pPr algn="just"/>
            <a:endParaRPr lang="pt-BR" sz="2000" dirty="0">
              <a:latin typeface="Arial Narrow" panose="020B0606020202030204" pitchFamily="34" charset="0"/>
            </a:endParaRPr>
          </a:p>
          <a:p>
            <a:pPr algn="just"/>
            <a:r>
              <a:rPr lang="pt-BR" sz="2000" dirty="0">
                <a:latin typeface="Arial Narrow" panose="020B0606020202030204" pitchFamily="34" charset="0"/>
              </a:rPr>
              <a:t>O </a:t>
            </a:r>
            <a:r>
              <a:rPr lang="pt-BR" sz="2000" b="1" dirty="0">
                <a:latin typeface="Arial Narrow" panose="020B0606020202030204" pitchFamily="34" charset="0"/>
              </a:rPr>
              <a:t>verde</a:t>
            </a:r>
            <a:r>
              <a:rPr lang="pt-BR" sz="2000" dirty="0">
                <a:latin typeface="Arial Narrow" panose="020B0606020202030204" pitchFamily="34" charset="0"/>
              </a:rPr>
              <a:t>, no lenho, inspira a vida e traz a esperança numa Igreja cada vez mais forte e voltada para sua Missão.</a:t>
            </a:r>
          </a:p>
          <a:p>
            <a:pPr algn="just"/>
            <a:r>
              <a:rPr lang="pt-BR" sz="2000" dirty="0">
                <a:latin typeface="Arial Narrow" panose="020B0606020202030204" pitchFamily="34" charset="0"/>
              </a:rPr>
              <a:t/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dirty="0">
                <a:latin typeface="Arial Narrow" panose="020B0606020202030204" pitchFamily="34" charset="0"/>
              </a:rPr>
              <a:t/>
            </a:r>
            <a:br>
              <a:rPr lang="pt-BR" sz="2000" dirty="0">
                <a:latin typeface="Arial Narrow" panose="020B0606020202030204" pitchFamily="34" charset="0"/>
              </a:rPr>
            </a:b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8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0" t="695" r="-136850" b="1580"/>
          <a:stretch/>
        </p:blipFill>
        <p:spPr bwMode="auto">
          <a:xfrm>
            <a:off x="3952879" y="-497362"/>
            <a:ext cx="9172286" cy="51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12838" y="595744"/>
            <a:ext cx="366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Em reunião do antigo Supremo Concílio (atual Assembleia Geral) realizada em São Paulo – SP, de 25 a 30 de janeiro de 1987, foi adotada a nova logomarca para a igreja nacional.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54291" y="4128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2" descr="Resultado de imagem para LOGO ip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9" y="147480"/>
            <a:ext cx="4059959" cy="6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1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31548" r="68603" b="44691"/>
          <a:stretch/>
        </p:blipFill>
        <p:spPr bwMode="auto">
          <a:xfrm>
            <a:off x="2467429" y="182174"/>
            <a:ext cx="6633028" cy="66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1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96871" y="858982"/>
            <a:ext cx="725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Cruz Celta</a:t>
            </a:r>
            <a:r>
              <a:rPr lang="pt-BR" sz="2000" dirty="0">
                <a:latin typeface="Arial Narrow" panose="020B0606020202030204" pitchFamily="34" charset="0"/>
              </a:rPr>
              <a:t>, tradicional símbolo presbiteriano, representa a vitória de Jesus sobre a morte, é a salvação da Igreja.</a:t>
            </a:r>
          </a:p>
        </p:txBody>
      </p:sp>
      <p:pic>
        <p:nvPicPr>
          <p:cNvPr id="6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2418" r="71361" b="45500"/>
          <a:stretch/>
        </p:blipFill>
        <p:spPr bwMode="auto">
          <a:xfrm>
            <a:off x="0" y="858982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6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96871" y="858982"/>
            <a:ext cx="725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Cruz Celta</a:t>
            </a:r>
            <a:r>
              <a:rPr lang="pt-BR" sz="2000" dirty="0">
                <a:latin typeface="Arial Narrow" panose="020B0606020202030204" pitchFamily="34" charset="0"/>
              </a:rPr>
              <a:t>, tradicional símbolo presbiteriano, representa a vitória de Jesus sobre a morte, é a salvação da Igreja.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14799" y="1648689"/>
            <a:ext cx="734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Certamente a palavra da cruz  é loucura para os que se perdem, mas para nós que somos salvos, poder de Deus (I </a:t>
            </a:r>
            <a:r>
              <a:rPr lang="pt-BR" sz="2000" dirty="0" err="1">
                <a:latin typeface="Arial Narrow" panose="020B0606020202030204" pitchFamily="34" charset="0"/>
              </a:rPr>
              <a:t>Co</a:t>
            </a:r>
            <a:r>
              <a:rPr lang="pt-BR" sz="2000" dirty="0">
                <a:latin typeface="Arial Narrow" panose="020B0606020202030204" pitchFamily="34" charset="0"/>
              </a:rPr>
              <a:t> 1.18)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2418" r="71361" b="45500"/>
          <a:stretch/>
        </p:blipFill>
        <p:spPr bwMode="auto">
          <a:xfrm>
            <a:off x="0" y="858982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0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96871" y="858982"/>
            <a:ext cx="725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Cruz Celta</a:t>
            </a:r>
            <a:r>
              <a:rPr lang="pt-BR" sz="2000" dirty="0">
                <a:latin typeface="Arial Narrow" panose="020B0606020202030204" pitchFamily="34" charset="0"/>
              </a:rPr>
              <a:t>, tradicional símbolo presbiteriano, representa a vitória de Jesus sobre a morte, é a salvação da Igreja.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14799" y="1648689"/>
            <a:ext cx="734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Certamente a palavra da cruz  é loucura para os que se perdem, mas para nós que somos salvos, poder de Deus (I </a:t>
            </a:r>
            <a:r>
              <a:rPr lang="pt-BR" sz="2000" dirty="0" err="1">
                <a:latin typeface="Arial Narrow" panose="020B0606020202030204" pitchFamily="34" charset="0"/>
              </a:rPr>
              <a:t>Co</a:t>
            </a:r>
            <a:r>
              <a:rPr lang="pt-BR" sz="2000" dirty="0">
                <a:latin typeface="Arial Narrow" panose="020B0606020202030204" pitchFamily="34" charset="0"/>
              </a:rPr>
              <a:t> 1.18)</a:t>
            </a:r>
          </a:p>
        </p:txBody>
      </p:sp>
      <p:pic>
        <p:nvPicPr>
          <p:cNvPr id="5" name="Picture 2" descr="http://2.bp.blogspot.com/-9eOnleqoBIs/VP3CZySq0-I/AAAAAAAAFkg/6-2QnTPsCO8/s1600/CruzCe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2729345"/>
            <a:ext cx="3384029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67200" y="2895599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Segundo a tradição, esse modelo de cruz já existia entre os povos celtas antes mesmo da chegada do cristianismo na região. Fora adotada pelos cristãos do Reino Unido e levada ao mundo como símbolo de sua fé.</a:t>
            </a:r>
          </a:p>
        </p:txBody>
      </p:sp>
      <p:pic>
        <p:nvPicPr>
          <p:cNvPr id="7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2418" r="71361" b="45500"/>
          <a:stretch/>
        </p:blipFill>
        <p:spPr bwMode="auto">
          <a:xfrm>
            <a:off x="0" y="858982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8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96871" y="858982"/>
            <a:ext cx="725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Cruz Celta</a:t>
            </a:r>
            <a:r>
              <a:rPr lang="pt-BR" sz="2000" dirty="0">
                <a:latin typeface="Arial Narrow" panose="020B0606020202030204" pitchFamily="34" charset="0"/>
              </a:rPr>
              <a:t>, tradicional símbolo presbiteriano, representa a vitória de Jesus sobre a morte, é a salvação da Igreja.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14799" y="1648689"/>
            <a:ext cx="734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Certamente a palavra da cruz  é loucura para os que se perdem, mas para nós que somos salvos, poder de Deus (I </a:t>
            </a:r>
            <a:r>
              <a:rPr lang="pt-BR" sz="2000" dirty="0" err="1">
                <a:latin typeface="Arial Narrow" panose="020B0606020202030204" pitchFamily="34" charset="0"/>
              </a:rPr>
              <a:t>Co</a:t>
            </a:r>
            <a:r>
              <a:rPr lang="pt-BR" sz="2000" dirty="0">
                <a:latin typeface="Arial Narrow" panose="020B0606020202030204" pitchFamily="34" charset="0"/>
              </a:rPr>
              <a:t> 1.18)</a:t>
            </a:r>
          </a:p>
        </p:txBody>
      </p:sp>
      <p:pic>
        <p:nvPicPr>
          <p:cNvPr id="5" name="Picture 2" descr="http://2.bp.blogspot.com/-9eOnleqoBIs/VP3CZySq0-I/AAAAAAAAFkg/6-2QnTPsCO8/s1600/CruzCe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2729345"/>
            <a:ext cx="3384029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67200" y="2895599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Segundo a tradição, esse modelo de cruz já existia entre os povos celtas antes mesmo da chegada do cristianismo na região. Fora adotada pelos cristãos do Reino Unido e levada ao mundo como símbolo de sua fé.</a:t>
            </a:r>
          </a:p>
        </p:txBody>
      </p:sp>
      <p:pic>
        <p:nvPicPr>
          <p:cNvPr id="7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32418" r="71361" b="45500"/>
          <a:stretch/>
        </p:blipFill>
        <p:spPr bwMode="auto">
          <a:xfrm>
            <a:off x="0" y="858982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7200" y="5582079"/>
            <a:ext cx="7190506" cy="803972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azul</a:t>
            </a:r>
            <a:r>
              <a:rPr lang="pt-BR" sz="2000" dirty="0">
                <a:latin typeface="Arial Narrow" panose="020B0606020202030204" pitchFamily="34" charset="0"/>
              </a:rPr>
              <a:t>, cor característica do presbiterianismo, evoca a majestade de Deus.</a:t>
            </a:r>
          </a:p>
        </p:txBody>
      </p:sp>
    </p:spTree>
    <p:extLst>
      <p:ext uri="{BB962C8B-B14F-4D97-AF65-F5344CB8AC3E}">
        <p14:creationId xmlns:p14="http://schemas.microsoft.com/office/powerpoint/2010/main" val="189358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8" t="31947" r="17108" b="44891"/>
          <a:stretch/>
        </p:blipFill>
        <p:spPr bwMode="auto">
          <a:xfrm>
            <a:off x="3275035" y="263237"/>
            <a:ext cx="5583382" cy="65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02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5982" y="306592"/>
            <a:ext cx="769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Pomba</a:t>
            </a:r>
            <a:r>
              <a:rPr lang="pt-BR" sz="2000" dirty="0">
                <a:latin typeface="Arial Narrow" panose="020B0606020202030204" pitchFamily="34" charset="0"/>
              </a:rPr>
              <a:t>, representa  a descida do Espirito Santo, é o poder e os dons da igreja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3" t="32317" r="19364" b="45569"/>
          <a:stretch/>
        </p:blipFill>
        <p:spPr bwMode="auto">
          <a:xfrm>
            <a:off x="0" y="845126"/>
            <a:ext cx="4100945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4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5982" y="306592"/>
            <a:ext cx="769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Pomba</a:t>
            </a:r>
            <a:r>
              <a:rPr lang="pt-BR" sz="2000" dirty="0">
                <a:latin typeface="Arial Narrow" panose="020B0606020202030204" pitchFamily="34" charset="0"/>
              </a:rPr>
              <a:t>, representa  a descida do Espirito Santo, é o poder e os dons da igreja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3" t="32317" r="19364" b="45569"/>
          <a:stretch/>
        </p:blipFill>
        <p:spPr bwMode="auto">
          <a:xfrm>
            <a:off x="0" y="845126"/>
            <a:ext cx="4100945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diocesederondonopolis.org.br/2015/wp-content/uploads/2015/01/batismo-de-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82" y="1095757"/>
            <a:ext cx="4616739" cy="38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112720" y="1360839"/>
            <a:ext cx="29219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O cor </a:t>
            </a:r>
            <a:r>
              <a:rPr lang="pt-BR" sz="2000" b="1" dirty="0">
                <a:latin typeface="Arial Narrow" panose="020B0606020202030204" pitchFamily="34" charset="0"/>
              </a:rPr>
              <a:t>branca</a:t>
            </a:r>
            <a:r>
              <a:rPr lang="pt-BR" sz="2000" dirty="0">
                <a:latin typeface="Arial Narrow" panose="020B0606020202030204" pitchFamily="34" charset="0"/>
              </a:rPr>
              <a:t>, representa a pureza do Espírito Santo de Deus.</a:t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dirty="0">
                <a:latin typeface="Arial Narrow" panose="020B0606020202030204" pitchFamily="34" charset="0"/>
              </a:rPr>
              <a:t/>
            </a:r>
            <a:br>
              <a:rPr lang="pt-BR" sz="2000" dirty="0">
                <a:latin typeface="Arial Narrow" panose="020B0606020202030204" pitchFamily="34" charset="0"/>
              </a:rPr>
            </a:b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00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5982" y="306592"/>
            <a:ext cx="769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</a:rPr>
              <a:t>Pomba</a:t>
            </a:r>
            <a:r>
              <a:rPr lang="pt-BR" sz="2000" dirty="0">
                <a:latin typeface="Arial Narrow" panose="020B0606020202030204" pitchFamily="34" charset="0"/>
              </a:rPr>
              <a:t>, representa  a descida do Espirito Santo, é o poder e os dons da igreja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3" t="32317" r="19364" b="45569"/>
          <a:stretch/>
        </p:blipFill>
        <p:spPr bwMode="auto">
          <a:xfrm>
            <a:off x="0" y="845126"/>
            <a:ext cx="4100945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diocesederondonopolis.org.br/2015/wp-content/uploads/2015/01/batismo-de-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82" y="1095757"/>
            <a:ext cx="4616739" cy="38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112720" y="1360839"/>
            <a:ext cx="29219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</a:rPr>
              <a:t>O cor </a:t>
            </a:r>
            <a:r>
              <a:rPr lang="pt-BR" sz="2000" b="1" dirty="0">
                <a:latin typeface="Arial Narrow" panose="020B0606020202030204" pitchFamily="34" charset="0"/>
              </a:rPr>
              <a:t>branca</a:t>
            </a:r>
            <a:r>
              <a:rPr lang="pt-BR" sz="2000" dirty="0">
                <a:latin typeface="Arial Narrow" panose="020B0606020202030204" pitchFamily="34" charset="0"/>
              </a:rPr>
              <a:t>, representa a pureza do Espírito Santo de Deus.</a:t>
            </a:r>
            <a:br>
              <a:rPr lang="pt-BR" sz="2000" dirty="0">
                <a:latin typeface="Arial Narrow" panose="020B0606020202030204" pitchFamily="34" charset="0"/>
              </a:rPr>
            </a:br>
            <a:r>
              <a:rPr lang="pt-BR" sz="2000" dirty="0">
                <a:latin typeface="Arial Narrow" panose="020B0606020202030204" pitchFamily="34" charset="0"/>
              </a:rPr>
              <a:t/>
            </a:r>
            <a:br>
              <a:rPr lang="pt-BR" sz="2000" dirty="0">
                <a:latin typeface="Arial Narrow" panose="020B0606020202030204" pitchFamily="34" charset="0"/>
              </a:rPr>
            </a:b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95982" y="4454876"/>
            <a:ext cx="7696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2000" dirty="0">
                <a:latin typeface="Arial Narrow" panose="020B0606020202030204" pitchFamily="34" charset="0"/>
              </a:rPr>
              <a:t>Mas recebereis poder ao descer sobre vós o Espírito Santo, e sereis minhas testemunhas tanto em Jerusalém, como em toda a Judéia e Samaria, e até aos confins da terra. (At 1.8)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07201" y="6037580"/>
            <a:ext cx="768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Ora, os dons são diversos, mas o Espírito é o mesmo. (I </a:t>
            </a:r>
            <a:r>
              <a:rPr lang="pt-BR" sz="2000" dirty="0" err="1">
                <a:latin typeface="Arial Narrow" panose="020B0606020202030204" pitchFamily="34" charset="0"/>
              </a:rPr>
              <a:t>Co</a:t>
            </a:r>
            <a:r>
              <a:rPr lang="pt-BR" sz="2000" dirty="0">
                <a:latin typeface="Arial Narrow" panose="020B0606020202030204" pitchFamily="34" charset="0"/>
              </a:rPr>
              <a:t> 12.4)</a:t>
            </a:r>
          </a:p>
        </p:txBody>
      </p:sp>
    </p:spTree>
    <p:extLst>
      <p:ext uri="{BB962C8B-B14F-4D97-AF65-F5344CB8AC3E}">
        <p14:creationId xmlns:p14="http://schemas.microsoft.com/office/powerpoint/2010/main" val="105801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64893" r="69987" b="11945"/>
          <a:stretch/>
        </p:blipFill>
        <p:spPr bwMode="auto">
          <a:xfrm>
            <a:off x="3834581" y="0"/>
            <a:ext cx="4890655" cy="6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9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0" t="695" r="-136850" b="1580"/>
          <a:stretch/>
        </p:blipFill>
        <p:spPr bwMode="auto">
          <a:xfrm>
            <a:off x="3952879" y="-497362"/>
            <a:ext cx="9172286" cy="51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12838" y="595744"/>
            <a:ext cx="366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Em reunião do antigo Supremo Concílio (atual Assembleia Geral) realizada em São Paulo – SP, de 25 a 30 de janeiro de 1987, foi adotada a nova logomarca para a igreja nacional.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54291" y="4128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2" descr="Resultado de imagem para LOGO ip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9" y="147480"/>
            <a:ext cx="4059959" cy="6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2235" y="2664966"/>
            <a:ext cx="382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Fruto de longo e cuidadoso trabalho, o desenho escolhido fora criado com o objetivo de:</a:t>
            </a:r>
          </a:p>
        </p:txBody>
      </p:sp>
    </p:spTree>
    <p:extLst>
      <p:ext uri="{BB962C8B-B14F-4D97-AF65-F5344CB8AC3E}">
        <p14:creationId xmlns:p14="http://schemas.microsoft.com/office/powerpoint/2010/main" val="4121610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16823" y="514320"/>
            <a:ext cx="850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          O </a:t>
            </a:r>
            <a:r>
              <a:rPr lang="pt-BR" sz="2000" b="1" dirty="0">
                <a:latin typeface="Arial Narrow" panose="020B0606020202030204" pitchFamily="34" charset="0"/>
              </a:rPr>
              <a:t>Peixe</a:t>
            </a:r>
            <a:r>
              <a:rPr lang="pt-BR" sz="2000" dirty="0">
                <a:latin typeface="Arial Narrow" panose="020B0606020202030204" pitchFamily="34" charset="0"/>
              </a:rPr>
              <a:t>. Alguns entendem que representa os novos filhos na fé, os frutos da Igreja. 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65686" r="71405" b="12276"/>
          <a:stretch/>
        </p:blipFill>
        <p:spPr bwMode="auto">
          <a:xfrm>
            <a:off x="0" y="914430"/>
            <a:ext cx="4100945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91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16823" y="514320"/>
            <a:ext cx="850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          O </a:t>
            </a:r>
            <a:r>
              <a:rPr lang="pt-BR" sz="2000" b="1" dirty="0">
                <a:latin typeface="Arial Narrow" panose="020B0606020202030204" pitchFamily="34" charset="0"/>
              </a:rPr>
              <a:t>Peixe</a:t>
            </a:r>
            <a:r>
              <a:rPr lang="pt-BR" sz="2000" dirty="0">
                <a:latin typeface="Arial Narrow" panose="020B0606020202030204" pitchFamily="34" charset="0"/>
              </a:rPr>
              <a:t>. Alguns entendem que representa os novos filhos na fé, os frutos da Igreja. 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65686" r="71405" b="12276"/>
          <a:stretch/>
        </p:blipFill>
        <p:spPr bwMode="auto">
          <a:xfrm>
            <a:off x="0" y="914430"/>
            <a:ext cx="4100945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42852" y="1288473"/>
            <a:ext cx="821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Arial Narrow" panose="020B0606020202030204" pitchFamily="34" charset="0"/>
              </a:rPr>
              <a:t>Disse-lhes Jesus: Vinde após mim e eu vos farei pescadores de homens. Mc 1.17</a:t>
            </a:r>
          </a:p>
        </p:txBody>
      </p:sp>
    </p:spTree>
    <p:extLst>
      <p:ext uri="{BB962C8B-B14F-4D97-AF65-F5344CB8AC3E}">
        <p14:creationId xmlns:p14="http://schemas.microsoft.com/office/powerpoint/2010/main" val="106271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16823" y="514320"/>
            <a:ext cx="850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          O </a:t>
            </a:r>
            <a:r>
              <a:rPr lang="pt-BR" sz="2000" b="1" dirty="0">
                <a:latin typeface="Arial Narrow" panose="020B0606020202030204" pitchFamily="34" charset="0"/>
              </a:rPr>
              <a:t>Peixe</a:t>
            </a:r>
            <a:r>
              <a:rPr lang="pt-BR" sz="2000" dirty="0">
                <a:latin typeface="Arial Narrow" panose="020B0606020202030204" pitchFamily="34" charset="0"/>
              </a:rPr>
              <a:t>. Alguns entendem que representa os novos filhos na fé, os frutos da Igreja. 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65686" r="71405" b="12276"/>
          <a:stretch/>
        </p:blipFill>
        <p:spPr bwMode="auto">
          <a:xfrm>
            <a:off x="0" y="914430"/>
            <a:ext cx="4100945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42852" y="1288473"/>
            <a:ext cx="821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Arial Narrow" panose="020B0606020202030204" pitchFamily="34" charset="0"/>
              </a:rPr>
              <a:t>Disse-lhes Jesus: Vinde após mim e eu vos farei pescadores de homens. Mc 1.17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44297" y="2062626"/>
            <a:ext cx="7875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Antigo símbolo cristão, representa o nome de Jesus em grego na forma de acróstico. </a:t>
            </a:r>
          </a:p>
        </p:txBody>
      </p:sp>
      <p:pic>
        <p:nvPicPr>
          <p:cNvPr id="7" name="Picture 4" descr="http://2.bp.blogspot.com/-ZqZdymRYBjU/UTTL1my9XuI/AAAAAAAAAQI/yxDwx1NmCpo/s640/ichtus+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5" y="3347882"/>
            <a:ext cx="4585854" cy="27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1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16823" y="514320"/>
            <a:ext cx="850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          O </a:t>
            </a:r>
            <a:r>
              <a:rPr lang="pt-BR" sz="2000" b="1" dirty="0">
                <a:latin typeface="Arial Narrow" panose="020B0606020202030204" pitchFamily="34" charset="0"/>
              </a:rPr>
              <a:t>Peixe</a:t>
            </a:r>
            <a:r>
              <a:rPr lang="pt-BR" sz="2000" dirty="0">
                <a:latin typeface="Arial Narrow" panose="020B0606020202030204" pitchFamily="34" charset="0"/>
              </a:rPr>
              <a:t>. Alguns entendem que representa os novos filhos na fé, os frutos da Igreja. 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65686" r="71405" b="12276"/>
          <a:stretch/>
        </p:blipFill>
        <p:spPr bwMode="auto">
          <a:xfrm>
            <a:off x="0" y="914430"/>
            <a:ext cx="4100945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42852" y="1288473"/>
            <a:ext cx="821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Arial Narrow" panose="020B0606020202030204" pitchFamily="34" charset="0"/>
              </a:rPr>
              <a:t>Disse-lhes Jesus: Vinde após mim e eu vos farei pescadores de homens. Mc 1.17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44297" y="2062626"/>
            <a:ext cx="7875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Antigo símbolo cristão, representa o nome de Jesus em grego na forma de acróstico. </a:t>
            </a:r>
          </a:p>
        </p:txBody>
      </p:sp>
      <p:pic>
        <p:nvPicPr>
          <p:cNvPr id="7" name="Picture 4" descr="http://2.bp.blogspot.com/-ZqZdymRYBjU/UTTL1my9XuI/AAAAAAAAAQI/yxDwx1NmCpo/s640/ichtus+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5" y="3347882"/>
            <a:ext cx="4585854" cy="27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290" y="3303640"/>
            <a:ext cx="3244646" cy="28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8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5" t="65093" r="18338" b="11945"/>
          <a:stretch/>
        </p:blipFill>
        <p:spPr bwMode="auto">
          <a:xfrm>
            <a:off x="3725532" y="0"/>
            <a:ext cx="4585855" cy="65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20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O EM OGIVA&#10;O arco quebrado ou arco ogival é um novo&#10;elemento estruturante da arquitectura gótica&#10;e veio substituir o 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5840"/>
            <a:ext cx="12191999" cy="78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3.bp.blogspot.com/-cQFWZZAnidg/UUeN3zXS_QI/AAAAAAAAAnE/rI9laH_xjhU/s1600/Imagem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082040"/>
            <a:ext cx="4648201" cy="57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-1005840"/>
            <a:ext cx="12192000" cy="126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2103120" cy="2606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103120" y="121920"/>
            <a:ext cx="3810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186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contandoashoras.com/wp-content/uploads/2012/01/dsc05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8120"/>
            <a:ext cx="7863840" cy="64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168640" y="1"/>
            <a:ext cx="4023360" cy="2072639"/>
          </a:xfrm>
        </p:spPr>
        <p:txBody>
          <a:bodyPr>
            <a:normAutofit/>
          </a:bodyPr>
          <a:lstStyle/>
          <a:p>
            <a:r>
              <a:rPr lang="pt-BR" sz="3400" dirty="0"/>
              <a:t>Igreja de Saint-Pierre, Genebra, </a:t>
            </a:r>
            <a:r>
              <a:rPr lang="pt-BR" sz="3400" dirty="0" err="1"/>
              <a:t>Suiça</a:t>
            </a:r>
            <a:r>
              <a:rPr lang="pt-BR" sz="3400" dirty="0"/>
              <a:t>.</a:t>
            </a:r>
            <a:br>
              <a:rPr lang="pt-BR" sz="34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/>
              <a:t>Onde Calvino foi pastor</a:t>
            </a:r>
          </a:p>
        </p:txBody>
      </p:sp>
      <p:pic>
        <p:nvPicPr>
          <p:cNvPr id="2058" name="Picture 10" descr="http://contandoashoras.com/wp-content/uploads/2012/01/dsc05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9" y="2072640"/>
            <a:ext cx="3870961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08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26859" y="1122220"/>
            <a:ext cx="730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Portal Gótico</a:t>
            </a:r>
            <a:r>
              <a:rPr lang="pt-BR" sz="2000" dirty="0">
                <a:latin typeface="Arial Narrow" panose="020B0606020202030204" pitchFamily="34" charset="0"/>
              </a:rPr>
              <a:t>, (com o arco ogival) contornando todo o conjunto, representa a Igreja. Esta, criada por Cristo, traz em seu coração todos esses símbolos, todas essas dádivas de Deus.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8" t="65592" r="18984" b="12231"/>
          <a:stretch/>
        </p:blipFill>
        <p:spPr bwMode="auto">
          <a:xfrm>
            <a:off x="425916" y="1122220"/>
            <a:ext cx="4100944" cy="55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38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26859" y="1122220"/>
            <a:ext cx="730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Portal Gótico</a:t>
            </a:r>
            <a:r>
              <a:rPr lang="pt-BR" sz="2000" dirty="0">
                <a:latin typeface="Arial Narrow" panose="020B0606020202030204" pitchFamily="34" charset="0"/>
              </a:rPr>
              <a:t>, (com o arco ogival) contornando todo o conjunto, representa a Igreja. Esta, criada por Cristo, traz em seu coração todos esses símbolos, todas essas dádivas de Deus.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8" t="65592" r="18984" b="12231"/>
          <a:stretch/>
        </p:blipFill>
        <p:spPr bwMode="auto">
          <a:xfrm>
            <a:off x="425916" y="1122220"/>
            <a:ext cx="4100944" cy="55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26858" y="2355273"/>
            <a:ext cx="730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O </a:t>
            </a:r>
            <a:r>
              <a:rPr lang="pt-BR" sz="2000" b="1" dirty="0">
                <a:latin typeface="Arial Narrow" panose="020B0606020202030204" pitchFamily="34" charset="0"/>
              </a:rPr>
              <a:t>amarelo-ouro</a:t>
            </a:r>
            <a:r>
              <a:rPr lang="pt-BR" sz="2000" dirty="0">
                <a:latin typeface="Arial Narrow" panose="020B0606020202030204" pitchFamily="34" charset="0"/>
              </a:rPr>
              <a:t>, no portal gótico, é a cor da realeza, da purificação, da celebração e da vibração de uma Igreja em Missão.</a:t>
            </a:r>
            <a:br>
              <a:rPr lang="pt-BR" sz="2000" dirty="0">
                <a:latin typeface="Arial Narrow" panose="020B0606020202030204" pitchFamily="34" charset="0"/>
              </a:rPr>
            </a:b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84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26859" y="1122220"/>
            <a:ext cx="730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O </a:t>
            </a:r>
            <a:r>
              <a:rPr lang="pt-BR" sz="2000" b="1" dirty="0">
                <a:latin typeface="Arial Narrow" panose="020B0606020202030204" pitchFamily="34" charset="0"/>
              </a:rPr>
              <a:t>Portal Gótico</a:t>
            </a:r>
            <a:r>
              <a:rPr lang="pt-BR" sz="2000" dirty="0">
                <a:latin typeface="Arial Narrow" panose="020B0606020202030204" pitchFamily="34" charset="0"/>
              </a:rPr>
              <a:t>, (com o arco ogival) contornando todo o conjunto, representa a Igreja. Esta, criada por Cristo, traz em seu coração todos esses símbolos, todas essas dádivas de Deus.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8" t="65592" r="18984" b="12231"/>
          <a:stretch/>
        </p:blipFill>
        <p:spPr bwMode="auto">
          <a:xfrm>
            <a:off x="425916" y="1122220"/>
            <a:ext cx="4100944" cy="55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26858" y="2355273"/>
            <a:ext cx="730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O </a:t>
            </a:r>
            <a:r>
              <a:rPr lang="pt-BR" sz="2000" b="1" dirty="0">
                <a:latin typeface="Arial Narrow" panose="020B0606020202030204" pitchFamily="34" charset="0"/>
              </a:rPr>
              <a:t>amarelo-ouro</a:t>
            </a:r>
            <a:r>
              <a:rPr lang="pt-BR" sz="2000" dirty="0">
                <a:latin typeface="Arial Narrow" panose="020B0606020202030204" pitchFamily="34" charset="0"/>
              </a:rPr>
              <a:t>, no portal gótico, é a cor da realeza, da purificação, da celebração e da vibração de uma Igreja em Missão.</a:t>
            </a:r>
            <a:br>
              <a:rPr lang="pt-BR" sz="2000" dirty="0">
                <a:latin typeface="Arial Narrow" panose="020B0606020202030204" pitchFamily="34" charset="0"/>
              </a:rPr>
            </a:b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26858" y="3481647"/>
            <a:ext cx="7271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Edificados sobre o fundamento dos apóstolos e profetas, sendo ele mesmo a pedra angular; no qual todo edifício, bem ajustado, cresce para santuário dedicado ao Senhor, no qual também vós juntamente estais sendo edificados para habitação de Deus no Espírito. (</a:t>
            </a:r>
            <a:r>
              <a:rPr lang="pt-BR" sz="2000" dirty="0" err="1">
                <a:latin typeface="Arial Narrow" panose="020B0606020202030204" pitchFamily="34" charset="0"/>
              </a:rPr>
              <a:t>Ef</a:t>
            </a:r>
            <a:r>
              <a:rPr lang="pt-BR" sz="2000" dirty="0">
                <a:latin typeface="Arial Narrow" panose="020B0606020202030204" pitchFamily="34" charset="0"/>
              </a:rPr>
              <a:t> 2.20-22)</a:t>
            </a:r>
          </a:p>
        </p:txBody>
      </p:sp>
    </p:spTree>
    <p:extLst>
      <p:ext uri="{BB962C8B-B14F-4D97-AF65-F5344CB8AC3E}">
        <p14:creationId xmlns:p14="http://schemas.microsoft.com/office/powerpoint/2010/main" val="86402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0" t="695" r="-136850" b="1580"/>
          <a:stretch/>
        </p:blipFill>
        <p:spPr bwMode="auto">
          <a:xfrm>
            <a:off x="3952879" y="-497362"/>
            <a:ext cx="9172286" cy="51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12838" y="595744"/>
            <a:ext cx="366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Em reunião do antigo Supremo Concílio (atual Assembleia Geral) realizada em São Paulo – SP, de 25 a 30 de janeiro de 1987, foi adotada a nova logomarca para a igreja nacional.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54291" y="4128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2" descr="Resultado de imagem para LOGO ip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9" y="147480"/>
            <a:ext cx="4059959" cy="6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2235" y="2664966"/>
            <a:ext cx="382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Fruto de longo e cuidadoso trabalho, o desenho escolhido fora criado com o objetivo de: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54291" y="3200400"/>
            <a:ext cx="346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Comunicação imediata;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308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M POUCO SOBRE A 1ª IGREJA PRESBITERIANA INDEPENDENTE DE SANTO ANDR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1"/>
            <a:ext cx="5455920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72200" y="-106680"/>
            <a:ext cx="58064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A IGREJA ESTÁ FIRMADA EM CRISTO   -    CTP 410</a:t>
            </a:r>
          </a:p>
          <a:p>
            <a:pPr algn="just"/>
            <a:endParaRPr lang="pt-BR" i="1" dirty="0"/>
          </a:p>
          <a:p>
            <a:pPr algn="just"/>
            <a:r>
              <a:rPr lang="pt-BR" sz="1400" i="1" dirty="0"/>
              <a:t>Samuel J. Stone                                           Trad. João Wilson </a:t>
            </a:r>
            <a:r>
              <a:rPr lang="pt-BR" sz="1400" i="1" dirty="0" err="1"/>
              <a:t>Faustini</a:t>
            </a:r>
            <a:endParaRPr lang="pt-BR" sz="1400" i="1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 igreja está firmada em Cristo, seu Senhor,</a:t>
            </a:r>
          </a:p>
          <a:p>
            <a:pPr algn="just"/>
            <a:r>
              <a:rPr lang="pt-BR" dirty="0"/>
              <a:t>Que, pela água e o verbo, criou de novo o amor.</a:t>
            </a:r>
          </a:p>
          <a:p>
            <a:pPr algn="just"/>
            <a:r>
              <a:rPr lang="pt-BR" dirty="0"/>
              <a:t>Buscou-a como a noiva, do céu aqui desceu,</a:t>
            </a:r>
          </a:p>
          <a:p>
            <a:pPr algn="just"/>
            <a:r>
              <a:rPr lang="pt-BR" dirty="0"/>
              <a:t>Comprou-a com seu sangue  e a vida assim nos deu.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Eleita pelos povos, mas tem um só Senhor,</a:t>
            </a:r>
          </a:p>
          <a:p>
            <a:pPr algn="just"/>
            <a:r>
              <a:rPr lang="pt-BR" dirty="0"/>
              <a:t>Tem uma fé e origem, Jesus, o Salvador.</a:t>
            </a:r>
          </a:p>
          <a:p>
            <a:pPr algn="just"/>
            <a:r>
              <a:rPr lang="pt-BR" dirty="0"/>
              <a:t>Bendiz somente a um nome, uma esperança tem</a:t>
            </a:r>
          </a:p>
          <a:p>
            <a:pPr algn="just"/>
            <a:r>
              <a:rPr lang="pt-BR" dirty="0"/>
              <a:t>E só de um pão partilha, que a graça deu também.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Por entre sofrimentos da guerra divinal,</a:t>
            </a:r>
          </a:p>
          <a:p>
            <a:pPr algn="just"/>
            <a:r>
              <a:rPr lang="pt-BR" dirty="0"/>
              <a:t>A igreja a paz espera, paciente até o final.</a:t>
            </a:r>
          </a:p>
          <a:p>
            <a:pPr algn="just"/>
            <a:r>
              <a:rPr lang="pt-BR" dirty="0"/>
              <a:t>E, na visão gloriosa que a fé conquistará,</a:t>
            </a:r>
          </a:p>
          <a:p>
            <a:pPr algn="just"/>
            <a:r>
              <a:rPr lang="pt-BR" dirty="0"/>
              <a:t>A igreja vitoriosa em Deus descansará.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Mas, neste mundo, a igreja é unida ao trino Deus</a:t>
            </a:r>
          </a:p>
          <a:p>
            <a:pPr algn="just"/>
            <a:r>
              <a:rPr lang="pt-BR" dirty="0"/>
              <a:t>E a muitos outros santos, que em paz estão nos céus.</a:t>
            </a:r>
          </a:p>
          <a:p>
            <a:pPr algn="just"/>
            <a:r>
              <a:rPr lang="pt-BR" dirty="0"/>
              <a:t>Felizes são os salvos! Que a nós também Senhor,</a:t>
            </a:r>
          </a:p>
          <a:p>
            <a:pPr algn="just"/>
            <a:r>
              <a:rPr lang="pt-BR" dirty="0"/>
              <a:t>Contigo a paz gozemos do eterno lar de amor.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8600" y="457200"/>
            <a:ext cx="268224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1600" dirty="0">
                <a:latin typeface="Monotype Corsiva" panose="03010101010201010101" pitchFamily="66" charset="0"/>
              </a:rPr>
              <a:t>Por:</a:t>
            </a:r>
          </a:p>
          <a:p>
            <a:r>
              <a:rPr lang="pt-BR" sz="1600" dirty="0" err="1">
                <a:latin typeface="Monotype Corsiva" panose="03010101010201010101" pitchFamily="66" charset="0"/>
              </a:rPr>
              <a:t>Presb</a:t>
            </a:r>
            <a:r>
              <a:rPr lang="pt-BR" sz="1600" dirty="0">
                <a:latin typeface="Monotype Corsiva" panose="03010101010201010101" pitchFamily="66" charset="0"/>
              </a:rPr>
              <a:t>. Levi </a:t>
            </a:r>
            <a:r>
              <a:rPr lang="pt-BR" sz="1600" dirty="0" err="1">
                <a:latin typeface="Monotype Corsiva" panose="03010101010201010101" pitchFamily="66" charset="0"/>
              </a:rPr>
              <a:t>Antonio</a:t>
            </a:r>
            <a:r>
              <a:rPr lang="pt-BR" sz="1600" dirty="0">
                <a:latin typeface="Monotype Corsiva" panose="03010101010201010101" pitchFamily="66" charset="0"/>
              </a:rPr>
              <a:t> Alves</a:t>
            </a:r>
          </a:p>
          <a:p>
            <a:r>
              <a:rPr lang="pt-BR" dirty="0">
                <a:latin typeface="Monotype Corsiva" panose="03010101010201010101" pitchFamily="66" charset="0"/>
              </a:rPr>
              <a:t>    </a:t>
            </a:r>
          </a:p>
          <a:p>
            <a:r>
              <a:rPr lang="pt-BR" dirty="0">
                <a:latin typeface="Monotype Corsiva" panose="03010101010201010101" pitchFamily="66" charset="0"/>
              </a:rPr>
              <a:t> </a:t>
            </a:r>
            <a:r>
              <a:rPr lang="pt-BR" sz="2000" dirty="0">
                <a:latin typeface="Monotype Corsiva" panose="03010101010201010101" pitchFamily="66" charset="0"/>
              </a:rPr>
              <a:t>SOLI DEO GLORIA</a:t>
            </a:r>
          </a:p>
        </p:txBody>
      </p:sp>
    </p:spTree>
    <p:extLst>
      <p:ext uri="{BB962C8B-B14F-4D97-AF65-F5344CB8AC3E}">
        <p14:creationId xmlns:p14="http://schemas.microsoft.com/office/powerpoint/2010/main" val="373168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0" t="695" r="-136850" b="1580"/>
          <a:stretch/>
        </p:blipFill>
        <p:spPr bwMode="auto">
          <a:xfrm>
            <a:off x="3952879" y="-497362"/>
            <a:ext cx="9172286" cy="51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12838" y="595744"/>
            <a:ext cx="366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Em reunião do antigo Supremo Concílio (atual Assembleia Geral) realizada em São Paulo – SP, de 25 a 30 de janeiro de 1987, foi adotada a nova logomarca para a igreja nacional.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54291" y="4128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2" descr="Resultado de imagem para LOGO ip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9" y="147480"/>
            <a:ext cx="4059959" cy="6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2235" y="2664966"/>
            <a:ext cx="382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Fruto de longo e cuidadoso trabalho, o desenho escolhido fora criado com o objetivo de: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54291" y="3200400"/>
            <a:ext cx="346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Comunicação imediata;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354291" y="42533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Identificar a denominação;</a:t>
            </a:r>
          </a:p>
        </p:txBody>
      </p:sp>
    </p:spTree>
    <p:extLst>
      <p:ext uri="{BB962C8B-B14F-4D97-AF65-F5344CB8AC3E}">
        <p14:creationId xmlns:p14="http://schemas.microsoft.com/office/powerpoint/2010/main" val="327067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0" t="695" r="-136850" b="1580"/>
          <a:stretch/>
        </p:blipFill>
        <p:spPr bwMode="auto">
          <a:xfrm>
            <a:off x="3952879" y="-497362"/>
            <a:ext cx="9172286" cy="51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12838" y="595744"/>
            <a:ext cx="366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 Narrow" panose="020B0606020202030204" pitchFamily="34" charset="0"/>
              </a:rPr>
              <a:t>Em reunião do antigo Supremo Concílio (atual Assembleia Geral) realizada em São Paulo – SP, de 25 a 30 de janeiro de 1987, foi adotada a nova logomarca para a igreja nacional.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54291" y="4128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2" descr="Resultado de imagem para LOGO ip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9" y="147480"/>
            <a:ext cx="4059959" cy="6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2235" y="2664966"/>
            <a:ext cx="382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Fruto de longo e cuidadoso trabalho, o desenho escolhido fora criado com o objetivo de: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54291" y="3200400"/>
            <a:ext cx="346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Comunicação imediata;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354291" y="42533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Identificar a denominação;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354291" y="5263240"/>
            <a:ext cx="205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Simetria agradável.</a:t>
            </a:r>
          </a:p>
        </p:txBody>
      </p:sp>
    </p:spTree>
    <p:extLst>
      <p:ext uri="{BB962C8B-B14F-4D97-AF65-F5344CB8AC3E}">
        <p14:creationId xmlns:p14="http://schemas.microsoft.com/office/powerpoint/2010/main" val="257484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t="599" r="70140" b="75441"/>
          <a:stretch/>
        </p:blipFill>
        <p:spPr bwMode="auto">
          <a:xfrm>
            <a:off x="3502072" y="0"/>
            <a:ext cx="5347854" cy="68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4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46073" y="1077526"/>
            <a:ext cx="72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Bíblia</a:t>
            </a:r>
            <a:r>
              <a:rPr lang="pt-BR" sz="2000" dirty="0">
                <a:latin typeface="Arial Narrow" panose="020B0606020202030204" pitchFamily="34" charset="0"/>
              </a:rPr>
              <a:t>, a Palavra de Deus, é o </a:t>
            </a:r>
            <a:r>
              <a:rPr lang="pt-BR" sz="2000" u="sng" dirty="0">
                <a:latin typeface="Arial Narrow" panose="020B0606020202030204" pitchFamily="34" charset="0"/>
              </a:rPr>
              <a:t>centro do culto </a:t>
            </a:r>
            <a:r>
              <a:rPr lang="pt-BR" sz="2000" dirty="0">
                <a:latin typeface="Arial Narrow" panose="020B0606020202030204" pitchFamily="34" charset="0"/>
              </a:rPr>
              <a:t>e a </a:t>
            </a:r>
            <a:r>
              <a:rPr lang="pt-BR" sz="2000" u="sng" dirty="0">
                <a:latin typeface="Arial Narrow" panose="020B0606020202030204" pitchFamily="34" charset="0"/>
              </a:rPr>
              <a:t>base da Igreja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048" r="72139" b="76109"/>
          <a:stretch/>
        </p:blipFill>
        <p:spPr bwMode="auto">
          <a:xfrm>
            <a:off x="0" y="900545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5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46073" y="1077523"/>
            <a:ext cx="72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Narrow" panose="020B0606020202030204" pitchFamily="34" charset="0"/>
              </a:rPr>
              <a:t>A</a:t>
            </a:r>
            <a:r>
              <a:rPr lang="pt-BR" sz="2000" b="1" dirty="0">
                <a:latin typeface="Arial Narrow" panose="020B0606020202030204" pitchFamily="34" charset="0"/>
              </a:rPr>
              <a:t> Bíblia</a:t>
            </a:r>
            <a:r>
              <a:rPr lang="pt-BR" sz="2000" dirty="0">
                <a:latin typeface="Arial Narrow" panose="020B0606020202030204" pitchFamily="34" charset="0"/>
              </a:rPr>
              <a:t>, a Palavra de Deus, é o </a:t>
            </a:r>
            <a:r>
              <a:rPr lang="pt-BR" sz="2000" u="sng" dirty="0">
                <a:latin typeface="Arial Narrow" panose="020B0606020202030204" pitchFamily="34" charset="0"/>
              </a:rPr>
              <a:t>centro do culto </a:t>
            </a:r>
            <a:r>
              <a:rPr lang="pt-BR" sz="2000" dirty="0">
                <a:latin typeface="Arial Narrow" panose="020B0606020202030204" pitchFamily="34" charset="0"/>
              </a:rPr>
              <a:t>e a </a:t>
            </a:r>
            <a:r>
              <a:rPr lang="pt-BR" sz="2000" u="sng" dirty="0">
                <a:latin typeface="Arial Narrow" panose="020B0606020202030204" pitchFamily="34" charset="0"/>
              </a:rPr>
              <a:t>base da Igreja</a:t>
            </a: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46073" y="1741978"/>
            <a:ext cx="67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Arial Narrow" panose="020B0606020202030204" pitchFamily="34" charset="0"/>
              </a:rPr>
              <a:t>O que faz a igreja ser igreja é a pregação da palavra. </a:t>
            </a:r>
            <a:r>
              <a:rPr lang="pt-BR" sz="2000" dirty="0">
                <a:latin typeface="Arial Narrow" panose="020B0606020202030204" pitchFamily="34" charset="0"/>
              </a:rPr>
              <a:t>(João Calvino) </a:t>
            </a:r>
          </a:p>
        </p:txBody>
      </p:sp>
      <p:pic>
        <p:nvPicPr>
          <p:cNvPr id="5" name="Picture 6" descr="http://4.bp.blogspot.com/-KlCWiKhenJw/TqWDTREey8I/AAAAAAAAA44/OBUw_cMi8i4/s1600/1%25C2%25AA+Igreja+Presbiteri+Indep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048" r="72139" b="76109"/>
          <a:stretch/>
        </p:blipFill>
        <p:spPr bwMode="auto">
          <a:xfrm>
            <a:off x="0" y="900545"/>
            <a:ext cx="4096871" cy="5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74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2001</Words>
  <Application>Microsoft Office PowerPoint</Application>
  <PresentationFormat>Widescreen</PresentationFormat>
  <Paragraphs>131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Monotype Corsiva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azul, cor característica do presbiterianismo, evoca a majestade de Deus.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Igreja de Saint-Pierre, Genebra, Suiça.  Onde Calvino foi pastor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melissadeefi@gmail.com</dc:creator>
  <cp:lastModifiedBy>melissadeefi@gmail.com</cp:lastModifiedBy>
  <cp:revision>95</cp:revision>
  <dcterms:created xsi:type="dcterms:W3CDTF">2017-02-27T23:49:35Z</dcterms:created>
  <dcterms:modified xsi:type="dcterms:W3CDTF">2017-03-19T18:16:34Z</dcterms:modified>
</cp:coreProperties>
</file>